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sldIdLst>
    <p:sldId id="285" r:id="rId2"/>
    <p:sldId id="323" r:id="rId3"/>
    <p:sldId id="324" r:id="rId4"/>
    <p:sldId id="265" r:id="rId5"/>
    <p:sldId id="302" r:id="rId6"/>
    <p:sldId id="293" r:id="rId7"/>
    <p:sldId id="311" r:id="rId8"/>
    <p:sldId id="313" r:id="rId9"/>
    <p:sldId id="292" r:id="rId10"/>
    <p:sldId id="314" r:id="rId11"/>
    <p:sldId id="317" r:id="rId12"/>
    <p:sldId id="319" r:id="rId13"/>
    <p:sldId id="320" r:id="rId14"/>
    <p:sldId id="321" r:id="rId15"/>
    <p:sldId id="322" r:id="rId16"/>
    <p:sldId id="27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CC"/>
    <a:srgbClr val="2108B8"/>
    <a:srgbClr val="3A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17" autoAdjust="0"/>
  </p:normalViewPr>
  <p:slideViewPr>
    <p:cSldViewPr>
      <p:cViewPr>
        <p:scale>
          <a:sx n="68" d="100"/>
          <a:sy n="68" d="100"/>
        </p:scale>
        <p:origin x="-58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F2DB3-9650-4279-9398-5BA665B302EF}" type="doc">
      <dgm:prSet loTypeId="urn:microsoft.com/office/officeart/2005/8/layout/funnel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F3BF1A-B6E8-419A-BA68-174DD0ADC42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Клетчатка</a:t>
          </a:r>
          <a:endParaRPr lang="ru-RU" sz="1600" b="1" dirty="0">
            <a:solidFill>
              <a:schemeClr val="tx1"/>
            </a:solidFill>
          </a:endParaRPr>
        </a:p>
      </dgm:t>
    </dgm:pt>
    <dgm:pt modelId="{F85EEB82-D14A-4A82-9C1E-BC9BB2FA8CB0}" type="parTrans" cxnId="{AA85FE9D-1A08-4469-B027-069057751E6D}">
      <dgm:prSet/>
      <dgm:spPr/>
      <dgm:t>
        <a:bodyPr/>
        <a:lstStyle/>
        <a:p>
          <a:endParaRPr lang="ru-RU"/>
        </a:p>
      </dgm:t>
    </dgm:pt>
    <dgm:pt modelId="{A8CF414D-7B3C-4254-8C97-8C03E2B5C2E6}" type="sibTrans" cxnId="{AA85FE9D-1A08-4469-B027-069057751E6D}">
      <dgm:prSet/>
      <dgm:spPr/>
      <dgm:t>
        <a:bodyPr/>
        <a:lstStyle/>
        <a:p>
          <a:endParaRPr lang="ru-RU"/>
        </a:p>
      </dgm:t>
    </dgm:pt>
    <dgm:pt modelId="{416F53E9-E5F8-422B-9B32-52C6994A0FA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витамины A, B, B1, B2, E, D и витамин P</a:t>
          </a:r>
          <a:endParaRPr lang="ru-RU" sz="1400" b="1" dirty="0">
            <a:solidFill>
              <a:schemeClr val="tx1"/>
            </a:solidFill>
          </a:endParaRPr>
        </a:p>
      </dgm:t>
    </dgm:pt>
    <dgm:pt modelId="{AE179D43-83DC-4276-8813-E3CC0BC6276D}" type="parTrans" cxnId="{2CF8DBF7-B975-4B02-B3F0-30B06229D656}">
      <dgm:prSet/>
      <dgm:spPr/>
      <dgm:t>
        <a:bodyPr/>
        <a:lstStyle/>
        <a:p>
          <a:endParaRPr lang="ru-RU"/>
        </a:p>
      </dgm:t>
    </dgm:pt>
    <dgm:pt modelId="{5A228603-2871-470C-BEA4-9D5CE335E8BA}" type="sibTrans" cxnId="{2CF8DBF7-B975-4B02-B3F0-30B06229D656}">
      <dgm:prSet/>
      <dgm:spPr/>
      <dgm:t>
        <a:bodyPr/>
        <a:lstStyle/>
        <a:p>
          <a:endParaRPr lang="ru-RU"/>
        </a:p>
      </dgm:t>
    </dgm:pt>
    <dgm:pt modelId="{283D7257-D93F-410D-98B9-5C805B9474C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Эфирные масла</a:t>
          </a:r>
          <a:endParaRPr lang="ru-RU" sz="1600" b="1" dirty="0">
            <a:solidFill>
              <a:schemeClr val="tx1"/>
            </a:solidFill>
          </a:endParaRPr>
        </a:p>
      </dgm:t>
    </dgm:pt>
    <dgm:pt modelId="{D34CD1D3-852F-46B5-A3CF-698639933ADC}" type="parTrans" cxnId="{79AAFC51-5300-4D5E-82B4-0BEAC23746CA}">
      <dgm:prSet/>
      <dgm:spPr/>
      <dgm:t>
        <a:bodyPr/>
        <a:lstStyle/>
        <a:p>
          <a:endParaRPr lang="ru-RU"/>
        </a:p>
      </dgm:t>
    </dgm:pt>
    <dgm:pt modelId="{93E88F95-79F3-4AA2-BB97-1E0FC008E9CC}" type="sibTrans" cxnId="{79AAFC51-5300-4D5E-82B4-0BEAC23746CA}">
      <dgm:prSet/>
      <dgm:spPr/>
      <dgm:t>
        <a:bodyPr/>
        <a:lstStyle/>
        <a:p>
          <a:endParaRPr lang="ru-RU"/>
        </a:p>
      </dgm:t>
    </dgm:pt>
    <dgm:pt modelId="{1FB09ABF-0EC6-4CD7-956F-7EB4E3C20330}">
      <dgm:prSet phldrT="[Текст]" phldr="1"/>
      <dgm:spPr/>
      <dgm:t>
        <a:bodyPr/>
        <a:lstStyle/>
        <a:p>
          <a:endParaRPr lang="ru-RU" dirty="0"/>
        </a:p>
      </dgm:t>
    </dgm:pt>
    <dgm:pt modelId="{DE1F97AD-AFFF-46B0-A532-7E045057C437}" type="parTrans" cxnId="{3BCD3533-BBB8-478E-8DAD-65B1DC5125CD}">
      <dgm:prSet/>
      <dgm:spPr/>
      <dgm:t>
        <a:bodyPr/>
        <a:lstStyle/>
        <a:p>
          <a:endParaRPr lang="ru-RU"/>
        </a:p>
      </dgm:t>
    </dgm:pt>
    <dgm:pt modelId="{4E045597-DA2E-4288-8182-D425B43E497B}" type="sibTrans" cxnId="{3BCD3533-BBB8-478E-8DAD-65B1DC5125CD}">
      <dgm:prSet/>
      <dgm:spPr/>
      <dgm:t>
        <a:bodyPr/>
        <a:lstStyle/>
        <a:p>
          <a:endParaRPr lang="ru-RU"/>
        </a:p>
      </dgm:t>
    </dgm:pt>
    <dgm:pt modelId="{71331EF8-7AD7-46FB-AFB1-98B2B7083D04}" type="pres">
      <dgm:prSet presAssocID="{C8FF2DB3-9650-4279-9398-5BA665B302E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92B3E-3D22-4FA3-AECF-E4B98E96D03D}" type="pres">
      <dgm:prSet presAssocID="{C8FF2DB3-9650-4279-9398-5BA665B302EF}" presName="ellipse" presStyleLbl="trBgShp" presStyleIdx="0" presStyleCnt="1" custScaleX="112138"/>
      <dgm:spPr/>
    </dgm:pt>
    <dgm:pt modelId="{E6E62B93-DBF5-40B2-9D8A-BBF5D1C4782D}" type="pres">
      <dgm:prSet presAssocID="{C8FF2DB3-9650-4279-9398-5BA665B302EF}" presName="arrow1" presStyleLbl="fgShp" presStyleIdx="0" presStyleCnt="1" custScaleY="205605" custLinFactNeighborX="-5413" custLinFactNeighborY="-62240"/>
      <dgm:spPr/>
    </dgm:pt>
    <dgm:pt modelId="{60CF7671-5A93-4502-9DB2-6C596499E983}" type="pres">
      <dgm:prSet presAssocID="{C8FF2DB3-9650-4279-9398-5BA665B302E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FA0CE-805C-47F6-A58E-437AF81CDDBF}" type="pres">
      <dgm:prSet presAssocID="{416F53E9-E5F8-422B-9B32-52C6994A0FA1}" presName="item1" presStyleLbl="node1" presStyleIdx="0" presStyleCnt="3" custScaleX="180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E53C5-B77A-4DB2-AFBB-C5C6D1FD3AA8}" type="pres">
      <dgm:prSet presAssocID="{283D7257-D93F-410D-98B9-5C805B9474CC}" presName="item2" presStyleLbl="node1" presStyleIdx="1" presStyleCnt="3" custScaleX="134934" custScaleY="124722" custLinFactNeighborX="-10866" custLinFactNeighborY="-18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3BB7E-4D61-4063-9172-5624644BE7C7}" type="pres">
      <dgm:prSet presAssocID="{1FB09ABF-0EC6-4CD7-956F-7EB4E3C20330}" presName="item3" presStyleLbl="node1" presStyleIdx="2" presStyleCnt="3" custScaleX="142779" custScaleY="112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6786E-6972-4B4F-99FC-90D9CEABE5EE}" type="pres">
      <dgm:prSet presAssocID="{C8FF2DB3-9650-4279-9398-5BA665B302EF}" presName="funnel" presStyleLbl="trAlignAcc1" presStyleIdx="0" presStyleCnt="1" custScaleX="140626" custLinFactNeighborX="2246" custLinFactNeighborY="-1468"/>
      <dgm:spPr/>
    </dgm:pt>
  </dgm:ptLst>
  <dgm:cxnLst>
    <dgm:cxn modelId="{3BCD3533-BBB8-478E-8DAD-65B1DC5125CD}" srcId="{C8FF2DB3-9650-4279-9398-5BA665B302EF}" destId="{1FB09ABF-0EC6-4CD7-956F-7EB4E3C20330}" srcOrd="3" destOrd="0" parTransId="{DE1F97AD-AFFF-46B0-A532-7E045057C437}" sibTransId="{4E045597-DA2E-4288-8182-D425B43E497B}"/>
    <dgm:cxn modelId="{A0F13732-584A-4215-AF7F-2661EF22D702}" type="presOf" srcId="{416F53E9-E5F8-422B-9B32-52C6994A0FA1}" destId="{E33E53C5-B77A-4DB2-AFBB-C5C6D1FD3AA8}" srcOrd="0" destOrd="0" presId="urn:microsoft.com/office/officeart/2005/8/layout/funnel1"/>
    <dgm:cxn modelId="{79AAFC51-5300-4D5E-82B4-0BEAC23746CA}" srcId="{C8FF2DB3-9650-4279-9398-5BA665B302EF}" destId="{283D7257-D93F-410D-98B9-5C805B9474CC}" srcOrd="2" destOrd="0" parTransId="{D34CD1D3-852F-46B5-A3CF-698639933ADC}" sibTransId="{93E88F95-79F3-4AA2-BB97-1E0FC008E9CC}"/>
    <dgm:cxn modelId="{AA85FE9D-1A08-4469-B027-069057751E6D}" srcId="{C8FF2DB3-9650-4279-9398-5BA665B302EF}" destId="{E8F3BF1A-B6E8-419A-BA68-174DD0ADC42F}" srcOrd="0" destOrd="0" parTransId="{F85EEB82-D14A-4A82-9C1E-BC9BB2FA8CB0}" sibTransId="{A8CF414D-7B3C-4254-8C97-8C03E2B5C2E6}"/>
    <dgm:cxn modelId="{F710047A-5502-487E-84EC-267C5EA4894C}" type="presOf" srcId="{E8F3BF1A-B6E8-419A-BA68-174DD0ADC42F}" destId="{F4C3BB7E-4D61-4063-9172-5624644BE7C7}" srcOrd="0" destOrd="0" presId="urn:microsoft.com/office/officeart/2005/8/layout/funnel1"/>
    <dgm:cxn modelId="{26A76866-AAFA-4652-BFB5-BAEA5831EA74}" type="presOf" srcId="{283D7257-D93F-410D-98B9-5C805B9474CC}" destId="{8B2FA0CE-805C-47F6-A58E-437AF81CDDBF}" srcOrd="0" destOrd="0" presId="urn:microsoft.com/office/officeart/2005/8/layout/funnel1"/>
    <dgm:cxn modelId="{2CF8DBF7-B975-4B02-B3F0-30B06229D656}" srcId="{C8FF2DB3-9650-4279-9398-5BA665B302EF}" destId="{416F53E9-E5F8-422B-9B32-52C6994A0FA1}" srcOrd="1" destOrd="0" parTransId="{AE179D43-83DC-4276-8813-E3CC0BC6276D}" sibTransId="{5A228603-2871-470C-BEA4-9D5CE335E8BA}"/>
    <dgm:cxn modelId="{48B50D81-3036-40FF-9A6F-88C748CDEE31}" type="presOf" srcId="{1FB09ABF-0EC6-4CD7-956F-7EB4E3C20330}" destId="{60CF7671-5A93-4502-9DB2-6C596499E983}" srcOrd="0" destOrd="0" presId="urn:microsoft.com/office/officeart/2005/8/layout/funnel1"/>
    <dgm:cxn modelId="{A400317D-A2D5-4769-9F43-F8E1598AB5D1}" type="presOf" srcId="{C8FF2DB3-9650-4279-9398-5BA665B302EF}" destId="{71331EF8-7AD7-46FB-AFB1-98B2B7083D04}" srcOrd="0" destOrd="0" presId="urn:microsoft.com/office/officeart/2005/8/layout/funnel1"/>
    <dgm:cxn modelId="{EA3FE8CB-2871-4392-BFE7-D83D5963D50B}" type="presParOf" srcId="{71331EF8-7AD7-46FB-AFB1-98B2B7083D04}" destId="{0AE92B3E-3D22-4FA3-AECF-E4B98E96D03D}" srcOrd="0" destOrd="0" presId="urn:microsoft.com/office/officeart/2005/8/layout/funnel1"/>
    <dgm:cxn modelId="{1B845011-BDE1-4625-B530-7789E107348E}" type="presParOf" srcId="{71331EF8-7AD7-46FB-AFB1-98B2B7083D04}" destId="{E6E62B93-DBF5-40B2-9D8A-BBF5D1C4782D}" srcOrd="1" destOrd="0" presId="urn:microsoft.com/office/officeart/2005/8/layout/funnel1"/>
    <dgm:cxn modelId="{EDF19024-1A56-4160-912D-AE19B053DCAD}" type="presParOf" srcId="{71331EF8-7AD7-46FB-AFB1-98B2B7083D04}" destId="{60CF7671-5A93-4502-9DB2-6C596499E983}" srcOrd="2" destOrd="0" presId="urn:microsoft.com/office/officeart/2005/8/layout/funnel1"/>
    <dgm:cxn modelId="{2BFF5907-F217-4ED5-B37A-D63D10C1FCE0}" type="presParOf" srcId="{71331EF8-7AD7-46FB-AFB1-98B2B7083D04}" destId="{8B2FA0CE-805C-47F6-A58E-437AF81CDDBF}" srcOrd="3" destOrd="0" presId="urn:microsoft.com/office/officeart/2005/8/layout/funnel1"/>
    <dgm:cxn modelId="{ED3CC701-EFEB-4194-94EB-BD4AEC7ED2F2}" type="presParOf" srcId="{71331EF8-7AD7-46FB-AFB1-98B2B7083D04}" destId="{E33E53C5-B77A-4DB2-AFBB-C5C6D1FD3AA8}" srcOrd="4" destOrd="0" presId="urn:microsoft.com/office/officeart/2005/8/layout/funnel1"/>
    <dgm:cxn modelId="{78CDC17C-8CB2-4B10-9821-B4CD36769ABF}" type="presParOf" srcId="{71331EF8-7AD7-46FB-AFB1-98B2B7083D04}" destId="{F4C3BB7E-4D61-4063-9172-5624644BE7C7}" srcOrd="5" destOrd="0" presId="urn:microsoft.com/office/officeart/2005/8/layout/funnel1"/>
    <dgm:cxn modelId="{E1F07D16-E0AB-4A7E-93D2-3612158547EB}" type="presParOf" srcId="{71331EF8-7AD7-46FB-AFB1-98B2B7083D04}" destId="{CD56786E-6972-4B4F-99FC-90D9CEABE5E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92B3E-3D22-4FA3-AECF-E4B98E96D03D}">
      <dsp:nvSpPr>
        <dsp:cNvPr id="0" name=""/>
        <dsp:cNvSpPr/>
      </dsp:nvSpPr>
      <dsp:spPr>
        <a:xfrm>
          <a:off x="928699" y="189930"/>
          <a:ext cx="4226912" cy="130905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62B93-DBF5-40B2-9D8A-BBF5D1C4782D}">
      <dsp:nvSpPr>
        <dsp:cNvPr id="0" name=""/>
        <dsp:cNvSpPr/>
      </dsp:nvSpPr>
      <dsp:spPr>
        <a:xfrm>
          <a:off x="2643207" y="2857520"/>
          <a:ext cx="730500" cy="96124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F7671-5A93-4502-9DB2-6C596499E983}">
      <dsp:nvSpPr>
        <dsp:cNvPr id="0" name=""/>
        <dsp:cNvSpPr/>
      </dsp:nvSpPr>
      <dsp:spPr>
        <a:xfrm>
          <a:off x="1294797" y="3769384"/>
          <a:ext cx="3506404" cy="87660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1294797" y="3769384"/>
        <a:ext cx="3506404" cy="876601"/>
      </dsp:txXfrm>
    </dsp:sp>
    <dsp:sp modelId="{8B2FA0CE-805C-47F6-A58E-437AF81CDDBF}">
      <dsp:nvSpPr>
        <dsp:cNvPr id="0" name=""/>
        <dsp:cNvSpPr/>
      </dsp:nvSpPr>
      <dsp:spPr>
        <a:xfrm>
          <a:off x="2000265" y="1600089"/>
          <a:ext cx="2370136" cy="1314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Эфирные масла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347363" y="1792652"/>
        <a:ext cx="1675940" cy="929775"/>
      </dsp:txXfrm>
    </dsp:sp>
    <dsp:sp modelId="{E33E53C5-B77A-4DB2-AFBB-C5C6D1FD3AA8}">
      <dsp:nvSpPr>
        <dsp:cNvPr id="0" name=""/>
        <dsp:cNvSpPr/>
      </dsp:nvSpPr>
      <dsp:spPr>
        <a:xfrm>
          <a:off x="1214447" y="214311"/>
          <a:ext cx="1774249" cy="1639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витамины A, B, B1, B2, E, D и витамин P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474280" y="454479"/>
        <a:ext cx="1254583" cy="1159635"/>
      </dsp:txXfrm>
    </dsp:sp>
    <dsp:sp modelId="{F4C3BB7E-4D61-4063-9172-5624644BE7C7}">
      <dsp:nvSpPr>
        <dsp:cNvPr id="0" name=""/>
        <dsp:cNvSpPr/>
      </dsp:nvSpPr>
      <dsp:spPr>
        <a:xfrm>
          <a:off x="2649868" y="214314"/>
          <a:ext cx="1877403" cy="1477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Клетчатка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24807" y="430716"/>
        <a:ext cx="1327525" cy="1044882"/>
      </dsp:txXfrm>
    </dsp:sp>
    <dsp:sp modelId="{CD56786E-6972-4B4F-99FC-90D9CEABE5EE}">
      <dsp:nvSpPr>
        <dsp:cNvPr id="0" name=""/>
        <dsp:cNvSpPr/>
      </dsp:nvSpPr>
      <dsp:spPr>
        <a:xfrm>
          <a:off x="263511" y="0"/>
          <a:ext cx="5752735" cy="32726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FEDF6-48C0-4386-9794-5167597D1444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A07E6-4702-4D78-BD5D-EA816D54D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07E6-4702-4D78-BD5D-EA816D54DD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5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77E67-1CBC-4710-AD87-B13BAD96C66F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6C2A-A7DD-4C09-B88E-5F87E6F955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57F0E-0F88-4155-B60B-DF49332D12B7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496B2-B457-4DC4-AA69-5417D42DE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1DE59-5255-424F-8553-3A50EB45E4DB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57750D-2F6A-45FB-AD0F-2718C85A2E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365196-4485-429F-A0D3-FC85581B8E8F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C130B-4957-4562-9666-48D3508FA5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22C48-D5AA-46F9-A4B2-0D8B0B5BBE0E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3CD59-9274-4F6A-95BA-2FE2E2D119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3B51F0-84F6-4F81-86A2-9A61A85A9000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C01B2-4C8A-4967-B8EB-6C5D324E08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E0549-1EB0-4EDD-AAF8-14601CC284D5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034FD-8822-48CD-8FF4-92173E731C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200FA6-804B-4711-B4D5-8C94ACE44B4E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41E02-54B6-4E9C-BAFF-717FD4886B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70F1A3-2677-47AA-A66F-160FA65B8574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B81C-B1B3-4D24-832E-9869F0BA8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A5B03-3485-4680-9D32-AD44600DCE4E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6A522-0530-42EE-879B-063E1914E9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9DE2C7-1290-43AE-84AD-DF11BE3B7CDC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C0D30-0973-4331-97EB-D6E90BEB40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1830B6-2203-4204-A864-1054C3FA6CF9}" type="datetimeFigureOut">
              <a:rPr lang="ru-RU" smtClean="0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9A2F1F-1F0B-4ADF-8EF5-5E576D168F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1296537"/>
            <a:ext cx="9144000" cy="55614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8651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AE107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AE107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Исследовательский </a:t>
            </a:r>
            <a:r>
              <a:rPr lang="ru-RU" sz="3600" b="1" dirty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600" b="1" dirty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2108B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4"/>
          <p:cNvSpPr>
            <a:spLocks noGrp="1"/>
          </p:cNvSpPr>
          <p:nvPr>
            <p:ph sz="half" idx="1"/>
          </p:nvPr>
        </p:nvSpPr>
        <p:spPr>
          <a:xfrm>
            <a:off x="6012159" y="4221088"/>
            <a:ext cx="2881015" cy="252028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Подготовил </a:t>
            </a:r>
            <a:r>
              <a:rPr lang="ru-RU" sz="1900" b="1" dirty="0" smtClean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900" b="1" dirty="0">
              <a:solidFill>
                <a:srgbClr val="2108B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900" b="1" dirty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Ларечнев Игорь, 6 лет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900" b="1" dirty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МБДОУ Аннинский д/с </a:t>
            </a:r>
            <a:endParaRPr lang="en-US" sz="1900" b="1" dirty="0" smtClean="0">
              <a:solidFill>
                <a:srgbClr val="2108B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900" b="1" dirty="0" smtClean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ОРВ </a:t>
            </a:r>
            <a:r>
              <a:rPr lang="ru-RU" sz="1900" b="1" dirty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«Росток</a:t>
            </a:r>
            <a:r>
              <a:rPr lang="ru-RU" sz="1900" b="1" dirty="0" smtClean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900" b="1" smtClean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900" b="1" smtClean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 Межова И.Н.</a:t>
            </a:r>
            <a:endParaRPr lang="ru-RU" sz="1900" b="1" dirty="0">
              <a:solidFill>
                <a:srgbClr val="2108B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b="1" dirty="0" smtClean="0">
              <a:solidFill>
                <a:srgbClr val="2108B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700" i="1" dirty="0" smtClean="0">
              <a:solidFill>
                <a:srgbClr val="1E1C11"/>
              </a:solidFill>
            </a:endParaRPr>
          </a:p>
          <a:p>
            <a:pPr eaLnBrk="1" hangingPunct="1">
              <a:defRPr/>
            </a:pPr>
            <a:endParaRPr lang="ru-RU" sz="1700" dirty="0" smtClean="0"/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323850" y="1052513"/>
            <a:ext cx="79925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«Лимон и его свойства» </a:t>
            </a:r>
            <a:endParaRPr lang="ru-RU" sz="3600" dirty="0">
              <a:solidFill>
                <a:srgbClr val="2108B8"/>
              </a:solidFill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2268538" y="602138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rgbClr val="2108B8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2" name="Picture 3" descr="C:\Users\максим\Desktop\Снимок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2" y="1686268"/>
            <a:ext cx="2876551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images.marthastewart.com/images/content/pub/ms_living/2000Q2/mlo5m08_0500_lemon_process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1525101"/>
            <a:ext cx="2822575" cy="2560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2" name="Picture 8" descr="http://pervoevtoroe.ru/uploads/posts/2012-02/1328360692_limonniy-piro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69" y="4255573"/>
            <a:ext cx="2836862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11560" y="692697"/>
            <a:ext cx="4615342" cy="773236"/>
          </a:xfrm>
          <a:prstGeom prst="rect">
            <a:avLst/>
          </a:prstGeom>
          <a:effec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>
                <a:tab pos="3857625" algn="l"/>
              </a:tabLst>
              <a:defRPr/>
            </a:pPr>
            <a:r>
              <a:rPr lang="ru-RU" sz="3200" b="1" u="sng" cap="all" dirty="0" smtClean="0">
                <a:ln w="0"/>
                <a:solidFill>
                  <a:srgbClr val="2108B8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кулинарии. </a:t>
            </a:r>
            <a:endParaRPr lang="ru-RU" sz="3200" b="1" u="sng" cap="all" dirty="0">
              <a:ln w="0"/>
              <a:solidFill>
                <a:srgbClr val="2108B8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9" descr="0cd8bd855dd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02" y="47748"/>
            <a:ext cx="3887787" cy="1817687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максим\Desktop\_4915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02" y="4255573"/>
            <a:ext cx="3593331" cy="26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7124700" cy="9239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с чаем и лимоном</a:t>
            </a:r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3852862" cy="21605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Для опыта 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взял: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2 стакана чая и лимон.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Затем в один стакан я </a:t>
            </a:r>
          </a:p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положил лимон.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55650" y="5876925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Вывод: лимон обесцветил чай, тем самым мы можем защитить свои зубы от желтоватого оттенка.</a:t>
            </a:r>
          </a:p>
        </p:txBody>
      </p:sp>
      <p:pic>
        <p:nvPicPr>
          <p:cNvPr id="7" name="Содержимое 3" descr="http://im6-tub-ru.yandex.net/i?id=283195235-10-72&amp;n=21"/>
          <p:cNvPicPr>
            <a:picLocks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501008"/>
            <a:ext cx="4032448" cy="237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максим\Desktop\Снимок4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96" y="1444439"/>
            <a:ext cx="4310380" cy="32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856662" cy="863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Опыт «Лимон – пятновыводитель»</a:t>
            </a:r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23527" y="1124745"/>
            <a:ext cx="8569647" cy="14406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предыдущего опыта, мы увидели, что лимон может выбеливать цвета. Значит, он может помочь вывести некоторые пятна</a:t>
            </a:r>
            <a:r>
              <a:rPr lang="ru-RU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24580" name="Рисунок 3" descr="ed1be4dd09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020">
            <a:off x="7156450" y="4302125"/>
            <a:ext cx="2027238" cy="26162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2667325" y="2689341"/>
            <a:ext cx="576263" cy="1439862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797550" y="2801882"/>
            <a:ext cx="574675" cy="1439862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b="1">
              <a:ln/>
              <a:solidFill>
                <a:schemeClr val="accent3"/>
              </a:solidFill>
            </a:endParaRPr>
          </a:p>
        </p:txBody>
      </p:sp>
      <p:sp>
        <p:nvSpPr>
          <p:cNvPr id="24586" name="Заголовок 1"/>
          <p:cNvSpPr txBox="1">
            <a:spLocks/>
          </p:cNvSpPr>
          <p:nvPr/>
        </p:nvSpPr>
        <p:spPr bwMode="auto">
          <a:xfrm>
            <a:off x="467544" y="5733255"/>
            <a:ext cx="6802935" cy="86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Вывод: лимон выводит пятна от фломастеров. </a:t>
            </a:r>
          </a:p>
        </p:txBody>
      </p:sp>
      <p:pic>
        <p:nvPicPr>
          <p:cNvPr id="1026" name="Picture 2" descr="C:\Users\максим\Desktop\проект фото\IMG-20200217-WA00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872"/>
            <a:ext cx="22328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ксим\Desktop\проект фото\IMG-20200217-WA00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3"/>
            <a:ext cx="22058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ксим\Desktop\проект фото\IMG-20200217-WA00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94595"/>
            <a:ext cx="2300870" cy="279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07950" y="1196975"/>
            <a:ext cx="5327650" cy="5111750"/>
          </a:xfrm>
        </p:spPr>
        <p:txBody>
          <a:bodyPr/>
          <a:lstStyle/>
          <a:p>
            <a:pPr indent="0"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388" y="333375"/>
            <a:ext cx="88566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>
              <a:defRPr/>
            </a:pPr>
            <a:r>
              <a:rPr lang="ru-RU" sz="3200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3. </a:t>
            </a:r>
            <a:r>
              <a:rPr lang="ru-RU" sz="3200" b="1" u="sng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Опыт</a:t>
            </a:r>
            <a:r>
              <a:rPr lang="ru-RU" sz="3200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 «</a:t>
            </a:r>
            <a:r>
              <a:rPr lang="ru-RU" sz="3200" b="1" u="sng" dirty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Trebuchet MS" pitchFamily="34" charset="0"/>
                <a:cs typeface="Times New Roman" pitchFamily="18" charset="0"/>
              </a:rPr>
              <a:t>Засекреченное послание»</a:t>
            </a:r>
            <a:endParaRPr lang="ru-RU" sz="3200" u="sng" dirty="0">
              <a:solidFill>
                <a:srgbClr val="404040"/>
              </a:solidFill>
              <a:latin typeface="Times New Roman" pitchFamily="18" charset="0"/>
              <a:ea typeface="Trebuchet MS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C:\Users\максим\Desktop\Снимок6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392488" cy="33251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14847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выжал сок одного лимона, написал ватной палочкой послание и подождал, пока сок подсохнет. Прогладил бумагу тёплым утюгом. Буквы стали видимыми</a:t>
            </a:r>
            <a:r>
              <a:rPr lang="ru-RU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4437112"/>
            <a:ext cx="3671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Вывод: лимонный сок при нагревании приобретает желтый оттенок на бумаге. Наше «послание» оказалось рассекреченным</a:t>
            </a:r>
            <a:r>
              <a:rPr lang="ru-RU" sz="2400" dirty="0">
                <a:solidFill>
                  <a:srgbClr val="6600CC"/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28985" y="43953"/>
            <a:ext cx="8374062" cy="2520950"/>
          </a:xfrm>
        </p:spPr>
        <p:txBody>
          <a:bodyPr/>
          <a:lstStyle/>
          <a:p>
            <a:r>
              <a:rPr lang="ru-RU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4</a:t>
            </a:r>
            <a:r>
              <a:rPr lang="ru-RU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. </a:t>
            </a:r>
            <a:r>
              <a:rPr lang="ru-RU" b="1" u="sng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Опыт «Лимон надувает воздушный шарик и запускает ракету»</a:t>
            </a:r>
            <a:endParaRPr lang="ru-RU" b="1" u="sng" dirty="0" smtClean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3" name="Рисунок 2" descr="C:\Users\максим\Desktop\Снимок7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339590" cy="32632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860032" y="4820057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взаимодействии соды и кислоты лимона, образуется газ, который может надуть шарик.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6872"/>
            <a:ext cx="4248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Наливаем воду в бутылку и растворяем в ней чайную ложку пищевой соды. В отдельной посуде смешиваем сок лимона и три столовых ложки уксуса, выливаем в бутылку через воронку. Быстро надеваем шарик на горлышко бутылки </a:t>
            </a:r>
            <a:r>
              <a:rPr lang="ru-RU" sz="24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 Шарик надувается</a:t>
            </a:r>
            <a:r>
              <a:rPr lang="ru-RU" dirty="0" smtClean="0">
                <a:solidFill>
                  <a:srgbClr val="6600CC"/>
                </a:solidFill>
              </a:rPr>
              <a:t>.</a:t>
            </a:r>
            <a:endParaRPr lang="ru-RU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u="sng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2198489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опытным путем я  подтвердил  выдвинутую мною гипотезу, что лимоны  полезны для здоровья  и у них  интересные свойства.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5306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6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1673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700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00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ebuchet MS" pitchFamily="34" charset="0"/>
              </a:rPr>
              <a:t> </a:t>
            </a:r>
            <a:endParaRPr lang="ru-RU" sz="2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5" descr=" (266x243, 2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60623"/>
            <a:ext cx="3529012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dirty="0">
                <a:solidFill>
                  <a:srgbClr val="2108B8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124700" cy="2414513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Предположим, что лимоны  полезны для здоровья  и у них  интересные свойства.</a:t>
            </a:r>
            <a:b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 (266x243, 2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932686"/>
            <a:ext cx="3203848" cy="29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5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7092788" cy="1550417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6600CC"/>
                </a:solidFill>
              </a:rPr>
              <a:t>Изучить </a:t>
            </a:r>
            <a:r>
              <a:rPr lang="ru-RU" sz="3200" b="1" dirty="0">
                <a:solidFill>
                  <a:srgbClr val="6600CC"/>
                </a:solidFill>
              </a:rPr>
              <a:t>полезные и необычные свойства </a:t>
            </a:r>
            <a:r>
              <a:rPr lang="ru-RU" sz="3200" b="1" dirty="0" smtClean="0">
                <a:solidFill>
                  <a:srgbClr val="6600CC"/>
                </a:solidFill>
              </a:rPr>
              <a:t>лимона.</a:t>
            </a:r>
            <a:endParaRPr lang="ru-RU" sz="3200" b="1" dirty="0">
              <a:solidFill>
                <a:srgbClr val="6600CC"/>
              </a:solidFill>
            </a:endParaRPr>
          </a:p>
        </p:txBody>
      </p:sp>
      <p:pic>
        <p:nvPicPr>
          <p:cNvPr id="4" name="Picture 5" descr=" (266x243, 2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2664296" cy="243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 (266x243, 2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52401"/>
            <a:ext cx="2448272" cy="223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 (266x243, 2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664296" cy="243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8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684213" y="332656"/>
            <a:ext cx="7848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1.Узнать </a:t>
            </a: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как можно больше о лимоне из книг, журналов и Интернета.</a:t>
            </a:r>
          </a:p>
          <a:p>
            <a:pPr>
              <a:defRPr/>
            </a:pP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2. Провести опыты и узнать свойства лимона</a:t>
            </a:r>
            <a:r>
              <a:rPr lang="ru-RU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чайник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987824" y="3284984"/>
            <a:ext cx="2880320" cy="3281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548680"/>
            <a:ext cx="7522998" cy="5256584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3200" b="1" u="sng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лимон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2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3200" b="1" u="sng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свойства лимона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3200" b="1" cap="al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1062000" indent="-342000"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наблюдения, </a:t>
            </a:r>
            <a:endParaRPr lang="ru-RU" sz="32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62000" indent="-342000"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эксперименты</a:t>
            </a: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62000" indent="-342000">
              <a:buFont typeface="Wingdings" pitchFamily="2" charset="2"/>
              <a:buChar char="v"/>
              <a:defRPr/>
            </a:pPr>
            <a:r>
              <a:rPr lang="ru-RU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интернет -ресурсов, энциклопедии.</a:t>
            </a:r>
            <a:endParaRPr lang="ru-RU" sz="3200" b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3200" dirty="0"/>
          </a:p>
        </p:txBody>
      </p:sp>
      <p:pic>
        <p:nvPicPr>
          <p:cNvPr id="4099" name="Picture 5" descr=" (266x243, 2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327172"/>
            <a:ext cx="2771800" cy="253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555875" y="404813"/>
            <a:ext cx="3763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лимона </a:t>
            </a: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 rot="10800000" flipV="1">
            <a:off x="565150" y="7545388"/>
            <a:ext cx="775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.</a:t>
            </a:r>
          </a:p>
        </p:txBody>
      </p:sp>
      <p:pic>
        <p:nvPicPr>
          <p:cNvPr id="7173" name="Рисунок 9" descr="0cd8bd855dd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5373688"/>
            <a:ext cx="2808287" cy="131445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050925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Из книг и энциклопедии я узнал, что родиной лимона считается Индия. В Россию лимон был завезен более ста лет назад из Турции.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Лимон – это цитрусовый фрукт длиной до девяти сантиметров, ярко желтого цвета, овальной формы. Растут лимоны на вечнозеленых деревьях с колючими ветками.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Лимоны содержат витамины, также в них есть клетчатка  и эфирные масла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00125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лимона и его полезные свойства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65279848"/>
              </p:ext>
            </p:extLst>
          </p:nvPr>
        </p:nvGraphicFramePr>
        <p:xfrm>
          <a:off x="1500166" y="1071546"/>
          <a:ext cx="609600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16" descr="http://www.1zoom.ru/big2/931/242906-Dayane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24495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http://limonniy.ru/wp-content/uploads/2010/09/limonvesnus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84864">
            <a:off x="604838" y="1833563"/>
            <a:ext cx="3238500" cy="37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6" name="Picture 14" descr="http://nesmiyana.ru/wp-content/uploads/2012/12/93941CA34BF7A6FA119BC8ED43E9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765175"/>
            <a:ext cx="3995737" cy="264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8" name="Picture 16" descr="http://belozybik.ru/uploads/posts/2012-10/1351479919_otbelivanie-zubov-limon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573463"/>
            <a:ext cx="3963987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4752975" cy="1152525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3857625" algn="l"/>
              </a:tabLst>
              <a:defRPr/>
            </a:pPr>
            <a:r>
              <a:rPr lang="ru-RU" b="1" u="sng" cap="all" dirty="0" smtClean="0">
                <a:ln w="0"/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Для красоты</a:t>
            </a:r>
            <a:endParaRPr lang="ru-RU" b="1" u="sng" cap="all" dirty="0">
              <a:ln w="0"/>
              <a:solidFill>
                <a:srgbClr val="21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139952" y="549275"/>
            <a:ext cx="396106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043608" y="1257300"/>
            <a:ext cx="70574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Если в вашем доме завелись муравьи, не паникуйте! Смажьте лимонным соком их «любимые места» и муравьи забудут дорогу в ваш дом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827088" y="1952625"/>
            <a:ext cx="6192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rgbClr val="936A09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827088" y="37163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   </a:t>
            </a:r>
          </a:p>
        </p:txBody>
      </p:sp>
      <p:pic>
        <p:nvPicPr>
          <p:cNvPr id="8" name="Picture 3" descr="C:\Users\максим\Desktop\v4-728px-Get-Rid-of-Ants-in-the-Kitchen-Step-3-Version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12086"/>
            <a:ext cx="3154313" cy="272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максим\Desktop\v4-728px-35698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479335"/>
            <a:ext cx="4438650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5086" y="610899"/>
            <a:ext cx="4191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u="sng" dirty="0" smtClean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хозяйстве</a:t>
            </a:r>
            <a:r>
              <a:rPr lang="ru-RU" sz="3200" b="1" u="sng" dirty="0">
                <a:solidFill>
                  <a:srgbClr val="21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593</Template>
  <TotalTime>2994</TotalTime>
  <Words>443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593</vt:lpstr>
      <vt:lpstr> Исследовательский проект </vt:lpstr>
      <vt:lpstr>Гипотеза: </vt:lpstr>
      <vt:lpstr>Цель проекта:</vt:lpstr>
      <vt:lpstr>Презентация PowerPoint</vt:lpstr>
      <vt:lpstr>Презентация PowerPoint</vt:lpstr>
      <vt:lpstr>Презентация PowerPoint</vt:lpstr>
      <vt:lpstr>Состав лимона и его полезные свойства</vt:lpstr>
      <vt:lpstr>Для красоты</vt:lpstr>
      <vt:lpstr>Презентация PowerPoint</vt:lpstr>
      <vt:lpstr>Презентация PowerPoint</vt:lpstr>
      <vt:lpstr>1. Опыт с чаем и лимоном!</vt:lpstr>
      <vt:lpstr>2. Опыт «Лимон – пятновыводитель»!</vt:lpstr>
      <vt:lpstr>Презентация PowerPoint</vt:lpstr>
      <vt:lpstr>4. Опыт «Лимон надувает воздушный шарик и запускает ракету»</vt:lpstr>
      <vt:lpstr>Заключение.</vt:lpstr>
      <vt:lpstr>Спасибо за внимание!   </vt:lpstr>
    </vt:vector>
  </TitlesOfParts>
  <Manager>Бабикова Ольга Ивановна</Manager>
  <Company>МБОУ сош № 12 г. Арзамас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Полезен ли лимон?</dc:title>
  <dc:subject>Кто ты, кислый лимон?</dc:subject>
  <dc:creator>Лаврова Анна</dc:creator>
  <cp:lastModifiedBy>Пользователь</cp:lastModifiedBy>
  <cp:revision>312</cp:revision>
  <dcterms:modified xsi:type="dcterms:W3CDTF">2022-02-06T09:48:39Z</dcterms:modified>
  <cp:category>Исследовательская работа</cp:category>
</cp:coreProperties>
</file>